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72" r:id="rId3"/>
    <p:sldId id="260" r:id="rId4"/>
    <p:sldId id="265" r:id="rId5"/>
    <p:sldId id="263" r:id="rId6"/>
    <p:sldId id="275" r:id="rId7"/>
    <p:sldId id="261" r:id="rId8"/>
    <p:sldId id="262" r:id="rId9"/>
    <p:sldId id="264" r:id="rId10"/>
    <p:sldId id="268" r:id="rId11"/>
    <p:sldId id="266" r:id="rId12"/>
    <p:sldId id="274" r:id="rId13"/>
    <p:sldId id="267" r:id="rId14"/>
    <p:sldId id="273" r:id="rId15"/>
    <p:sldId id="276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ru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4" orient="horz" pos="2886" userDrawn="1">
          <p15:clr>
            <a:srgbClr val="A4A3A4"/>
          </p15:clr>
        </p15:guide>
        <p15:guide id="5" orient="horz" pos="1956" userDrawn="1">
          <p15:clr>
            <a:srgbClr val="A4A3A4"/>
          </p15:clr>
        </p15:guide>
        <p15:guide id="6" orient="horz" pos="935" userDrawn="1">
          <p15:clr>
            <a:srgbClr val="A4A3A4"/>
          </p15:clr>
        </p15:guide>
        <p15:guide id="7" orient="horz" pos="459" userDrawn="1">
          <p15:clr>
            <a:srgbClr val="A4A3A4"/>
          </p15:clr>
        </p15:guide>
        <p15:guide id="8" pos="483" userDrawn="1">
          <p15:clr>
            <a:srgbClr val="A4A3A4"/>
          </p15:clr>
        </p15:guide>
        <p15:guide id="9" pos="719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FF"/>
    <a:srgbClr val="FF7F27"/>
    <a:srgbClr val="FF40FF"/>
    <a:srgbClr val="2D2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00"/>
  </p:normalViewPr>
  <p:slideViewPr>
    <p:cSldViewPr snapToGrid="0" snapToObjects="1" showGuides="1">
      <p:cViewPr>
        <p:scale>
          <a:sx n="79" d="100"/>
          <a:sy n="79" d="100"/>
        </p:scale>
        <p:origin x="1760" y="688"/>
      </p:cViewPr>
      <p:guideLst>
        <p:guide orient="horz" pos="2160"/>
        <p:guide pos="3840"/>
        <p:guide orient="horz" pos="3838"/>
        <p:guide orient="horz" pos="2886"/>
        <p:guide orient="horz" pos="1956"/>
        <p:guide orient="horz" pos="935"/>
        <p:guide orient="horz" pos="459"/>
        <p:guide pos="483"/>
        <p:guide pos="71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11:52:05.06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1 648 24575,'79'49'0,"0"1"0,2 4 0,2 0 0,-22-20 0,1-1 0,0-1-1093,0 2 1,0-1 0,2 0 276,4 5 1,0 0 0,2-1 815,0-6 0,0-1 0,2 1-813,6 4 0,0 0 0,3 0 813,6-2 0,2-1 0,3 0 0,-11-6 0,2 1 0,1 0 0,-3-3 0,6 3 0,-2-1 0,7-2-450,-14-6 0,6-1 0,2 0 0,0-2 0,-6 0 450,0-1 0,-4-1 0,0-1 0,5-1 0,2-1 0,5 0 0,2-1 0,-1-1 0,-2 1 0,9 2 0,-1 0 0,-3-1 0,-3-2 0,6-1 0,-5-1 0,3-4-654,-13-2 0,2-3 1,0-1-1,0-1 654,-1-1 0,-1-2 0,0-1 0,0-1 0,1-2 0,0-1 0,1 0 0,3-2 0,-7 3 0,2-2 0,2 0 0,-1 0 0,-1 0 0,16-3 0,-1 0 0,-1-1 0,-4-1 0,-14 1 0,-4-1 0,0 0 0,4 0-183,17-2 1,4 2-1,0-2 1,-8-1 182,-5-4 0,-7-2 0,2 1 98,11 2 1,1 0 0,-3 0-99,-13-1 0,-3-1 0,-2 1 622,-3 4 0,-2 1 0,-3-1-622,9-7 0,-3 0 0,5-1 0,-1 1 1261,-16 2 0,-2-1-1261,6 1 0,0-1 0,-12 3 0,0-2 0,13-11 0,-1 0 0,-14 10 0,-2 0 0,12-8 0,-1-1 0,-11 7 0,-2 0 0,2-1 0,-1-1 1571,-3 1 0,0 0-1571,2 1 0,0 0 0,34-20 0,0 0 0,-1-1 0,-19 11 2770,-10 3-2770,-6 15 1689,-12-3-1689,-1 10 993,-9-3-993,-7 12 479,7-5-479,-4 9 0,-2-8 0,-1 8 0,-15-3 0,-8 5 0,-16 0 0,-5 0 0,-16 7 0,11 1 0,-22 7 0,-3 8 0,-1 2 0,-8 7 0,10-8 0,0 5 0,-20-3 0,24-2 0,-23 7 0,37-9 0,-16 9 0,23-9 0,-13-1 0,22-8 0,1 0 0,3-6 0,11 3 0,-5-4 0,16 1 0,42-20 0,13-7 0,37-16 0,-16 3-507,17-1 507,-14 1 0,8 0 0,-4 0 0,-26 2 0,6 13 0,-26 0 0,-8 11 0,-3 0 0,-10-4 0,3 10 507,-1-14-507,-3 8 0,3-4 0,-5 1 0,-4 4 0,3-1 0,-3 2 0,11-1 0,1-1 0,1-5 0,4-1 0,-11 6 0,11-4 0,-11 9 0,11-9 0,-11 4 0,5 0 0,0-4 0,2 9 0,-1-4 0,-1 6 0,-6 0 0,-1 0 0,1-5 0,0 4 0,-10-5 0,-15 12 0,-2 6 0,-15 2 0,16 10 0,-4-10 0,5 10 0,0-4 0,-6 6 0,5 0 0,-5 7 0,0-6 0,3 14 0,-10-6 0,4 8 0,0-1 0,-5 1 0,12-8 0,-5 3 0,7-11 0,0 4 0,0-5 0,1-7 0,5-1 0,2-7 0,0 1 0,3 0 0,-3-1 0,0-5 0,3 4 0,-3-3 0,0-1 0,4 5 0,-10-5 0,10 6 0,-4 0 0,-1-1 0,5 0 0,-9-4 0,8 2 0,-3-3 0,0 0 0,4-1 0,-4-5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11:52:25.104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1278 24575,'70'-29'0,"0"0"0,6-1 0,1 1 0,-3-1 0,2 0-1093,-13 5 1,3 0 0,-1 0 274,19-8 1,3 1 817,-15 6 0,4-1 0,-1 1-618,-8 4 1,-1 0 0,2 0 617,7-1 0,2 0 0,1 0-389,4-1 0,1 1 1,-1-1 388,1 0 0,0 1 0,0-1 0,1 0 0,-1 1 0,1-1 0,3 0 0,1 0 0,-3 0 0,-10 2 0,-3-1 0,1 0-592,2 0 1,2 1-1,-3-1 592,-7 0 0,-3 1 0,1 1 0,0 5 0,1 1 0,-1 0 0,1-3 0,-1 0 0,0 3 0,33 2 0,-1 2 0,-31-2 0,0-2 0,-2 1 0,18 2 0,2 2 0,-11-2 0,3 1 0,-4 1 0,10 4 0,-2 1 87,18-5 0,1 0-87,-10 9 0,-3 0 408,-15-3 1,-1 0-409,10 3 0,2 2 0,-2-1 0,0 0 0,-9 0 0,-1 0 0,11 0 0,-1 0 0,-5-1 0,-2 2 0,-4 2 0,0 2 0,18 5 0,0 1 0,-10 0 0,0 1 0,11 7 0,1 1 0,-7-4 0,0 0 356,6 0 1,2 0-357,0 4 0,2 0 0,6-3 0,0 0 0,-13-1 0,-1 1 0,2 3 0,2-1 0,3-2 0,-2 0 0,-16 2 0,-1 1 469,23 1 1,-2 0-470,-36-3 0,-1 0 0,22 2 0,2 1 0,-10 3 0,-1 0 0,7-3 0,-1 0 0,-13 1 0,1 2 0,8 0 0,-2 0 0,-17-6 0,-1 1 603,10 4 1,0 0-604,-8-5 0,-1 0 0,34 23 0,-34-23 0,1 1 0,1 7 0,0 0 0,-4-7 0,0-1 0,3 4 0,-1 0 0,32 11 0,-1 1 0,1-1 0,-1 1 0,-9-2 0,-3 0 1403,-10-2-1403,-7 0 2229,-3-1-2229,-9-7 1519,-7-2-1519,6-6 704,-13-1-704,10 6 0,-17-5 0,2 3 0,-11-5 0,-1-6 0,1 4 0,0-8 0,-1 3 0,-9-15 0,-10 8 0,0-19 0,-23 6 0,8-13 0,-30-10 0,-3-10 0,-11-11-828,0-8 828,31 23 0,1 0 0,-24-19 0,14 12 0,-1 2 0,-17-4 0,23 14 0,-1 0 0,-24-21-389,13-7 389,-4 9 0,8 3 0,1 8 0,15-6 0,-2 14 0,18-3 0,-3 16 811,7 6-811,4 2 406,-2 6-406,9 0 0,-5 15 0,6 6 0,13 22 0,-4-3 0,37 34 0,-21-29 0,32 39 0,-18-23 0,10 9 0,-9-4 0,4-8 0,-13-3 0,13 3 0,-20-4 0,10-5 0,-5 5 0,-1-13 0,7 5 0,-15-8 0,4 0 0,-3 0 0,-1-1 0,4-4 0,-10-3 0,4-6 0,-7 0 0,1-1 0,0 1 0,-6-1 0,4 1 0,-8-1 0,8-4 0,-9 2 0,9-8 0,-9 9 0,-22-20 0,3 12 0,-31-19 0,-27 7 0,5 1 0,-26-6 0,16 13 0,-4-13 0,-1 6 0,-9-9 0,12 9 0,-1-14 0,10 20 0,3-19 0,17 14 0,-5-8 0,5 8 0,-7 2 0,-1 6 0,1-7 0,-33 5 0,24-5 0,-23 14 0,31-6 0,0 6 0,8-7 0,3 6 0,9-4 0,6 4 0,10-6 0,8 0 0,6 0 0,6 5 0,1-4 0,5 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5T09:37:16.742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 0 24575,'55'25'0,"1"0"0,8 8 0,1 3 0,-2 0 0,1 2-1639,12 9 1,0 3 1306,-3 1 0,0 3 332,0-1 0,1 2 0,0 3 0,-2 2 0,-6 3 0,-5-1 0,-10-16 0,-2 1-8,8 18 0,-4-3 8,13 6 0,-20-7 0,-2 2 0,11 10 0,-29-24 0,-2 0 712,12 25-712,-12 10 0,-1 13 0,-14-17 0,-2-29 0,0 0 0,-5 38 0,-2 0 0,-14 5-677,-12 0 677,4-48 0,-3 0 0,5-1 0,-3 0 0,-7 0 0,-3-2 0,-32 30 0,0-2 0,26-34 0,-2-1 0,1 0 0,-1 0 0,-5 2 0,0 0 0,4-1 0,0-1 0,-6-2 0,1-2 0,-16 26 0,20-30 0,1 0 0,-20 32 1588,-6-5-1588,15 3 0,3-13 1010,7 4-1010,14-9 221,-2-1-221,17-8 792,-3-1-792,6-13 311,4 4-311,-2-9 0,8 4 0,-4-6 0,10-32 0,2 9 0,-1-27 0,5 2 0,-4 5 0,7-20 0,0-3 0,0-1 0,0-16 0,0 8 0,1 0 0,-7 2 0,4 8 0,-5 7 0,6-5 0,0 13 0,-5-5 0,-3 7 0,-5 0 0,0 0 0,0 7 0,6-6 0,-5 6 0,5 0 0,-6-6 0,0 13 0,0-13 0,0 13 0,0-1 0,0 9 0,0 6 0,0-1 0,0 1 0,4 4 0,-2-3 0,2 4 0,-4-5 0,0 0 0,0 8 0,0 15 0,0 6 0,0 25 0,0-4 0,0 8 0,0 5 0,0-6 0,-7 16 0,6-6 0,-6 7 0,7-9 0,-5-8 0,3 6 0,-3-13 0,5 5 0,0-7 0,0-7 0,0-2 0,0-6 0,0 0 0,0-6 0,0-1 0,0-5 0,0-1 0,-5 0 0,4 0 0,-4 1 0,5-1 0,0 0 0,0 13 0,-5-4 0,3 10 0,-3-6 0,0 0 0,4 0 0,-4-6 0,5-1 0,0-5 0,0-1 0,0 0 0,0 1 0,0-1 0,0 0 0,-5 0 0,4 1 0,-4 5 0,0-5 0,4 5 0,-8-5 0,8-1 0,-4 0 0,5 1 0,0-1 0,0 0 0,0-9 0,9-2 0,-2-9 0,14-1 0,3-1 0,7-6 0,15 3 0,-7-9 0,14 9 0,-5-4 0,-1 6 0,14-8 0,-11 12 0,13-16 0,-8 16 0,0-11 0,8 12 0,-5-4 0,5 4 0,-8-6 0,-8 1 0,6 5 0,-5-4 0,-1 5 0,-1-1 0,-9 3 0,1-1 0,-7 0 0,-7-1 0,-2 2 0,-10 5 0,3 0 0,-4-5 0,-6 4 0,0-3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10T12:26:50.665"/>
    </inkml:context>
    <inkml:brush xml:id="br0">
      <inkml:brushProperty name="width" value="0.2" units="cm"/>
      <inkml:brushProperty name="height" value="0.2" units="cm"/>
      <inkml:brushProperty name="color" value="#FFC114"/>
    </inkml:brush>
  </inkml:definitions>
  <inkml:trace contextRef="#ctx0" brushRef="#br0">191 1 24575,'-7'67'0,"5"0"0,-13 15 0,13-6 0,-13 19 0,13-21 0,-6 7 0,8-7 0,0-1 0,0-1 0,0-10 0,0-1 0,0 1 0,0-9 0,7 7 0,-5-7 0,5 9 0,-7-9 0,0 6 0,7 4 0,-5-8 0,13 25 0,-7-25 0,2 16 0,3-9 0,-4-1 0,-1 1 0,6 0 0,-5 0 0,-1 0 0,5-9 0,-11-2 0,10-16 0,-4 6 0,-1-20 0,-1 11 0,0-19 0,-5 5 0,4-6 0,0-1 0,-3 1 0,8 0 0,-9 6 0,10 1 0,-4 1 0,0 4 0,4-4 0,-4 5 0,6 1 0,-1-6 0,-5 4 0,4-5 0,-5 0 0,6-2 0,0 1 0,-5 1 0,4 1 0,-4 11 0,5-16 0,-4 24 0,2-24 0,-3 17 0,0-13 0,4 1 0,-4 4 0,-1-4 0,6 6 0,-5-1 0,6 1 0,-6 0 0,4 0 0,-3 0 0,4 0 0,-4-7 0,-3-1 0,1-6 0,-5-1 0,4 1 0,-10-11 0,-6-8 0,-2-5 0,-11-6 0,11 6 0,-5 0 0,11 0 0,-3 5 0,9-3 0,-9 4 0,4-1 0,-1-3 0,-4-3 0,5 0 0,-1-6 0,-4 8 0,-2-7 0,-1-2 0,-5-6 0,1 0 0,-3 0 0,1 0 0,-12-1 0,9-7 0,-18 10 0,12-8 0,-5 11 0,14 1 0,-4 7 0,4-3 0,1 7 0,1-3 0,6 1 0,-1-2 0,1 0 0,0-5 0,0 6 0,0-6 0,0 9 0,5-7 0,-4 9 0,5-4 0,-1 13 0,25 25 0,-1 2 0,21 30 0,-4-28 0,-3 19 0,4-14 0,-8-1 0,0-2 0,0 1 0,-8-13 0,1 11 0,-8-19 0,1 11 0,-1-4 0,7 0 0,-5 4 0,5-4 0,-1 6 0,2-6 0,0 5 0,5-11 0,-11 4 0,4-6 0,-7 0 0,1 0 0,0-6 0,-1 5 0,1-10 0,-1 9 0,-4-4 0,3 6 0,-4-1 0,12 2 0,-4-2 0,10-4 0,-5 4 0,1-4 0,4 0 0,-11 3 0,5-9 0,-6 5 0,-1-6 0,1 0 0,-6-5 0,-1-8 0,1-6 0,1-14 0,1-3 0,4-6 0,-4-1 0,0-8 0,4 7 0,-4-7 0,0 0 0,-2 6 0,1-7 0,-6 10 0,12-1 0,-12 0 0,5 8 0,1-6 0,-6 13 0,6-5 0,-2 7 0,-3 6 0,4 2 0,-6 7 0,0-1 0,0 1 0,0 0 0,0-1 0,5 6 0,-4-4 0,9 3 0,-8-11 0,3-2 0,-5-6 0,5 0 0,2 7 0,0 0 0,-2 8 0,-5-1 0,5 5 0,-3 2 0,3 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FI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1DC58D-9355-C249-92C0-628B47C0C448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FI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FI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8FB87-6E1B-AA4C-8997-71A3C49B8ECD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366260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D8FB87-6E1B-AA4C-8997-71A3C49B8ECD}" type="slidenum">
              <a:rPr lang="ru-FI" smtClean="0"/>
              <a:t>1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4030292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01D17F-B6F2-5D4F-BABB-8666E16473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7747FA-2C6B-FA4A-8626-F6FA59054C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FI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80039C-CD8E-F541-A54C-4BD8356DF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30516E-FA37-2741-BA5C-6132C9D1D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FD7C94-126C-2A45-88A1-C457EA932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388546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BD948A-5A71-474E-AC64-9DDB9832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EFD6C32-3D13-5B40-88C0-7BED6FA34C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6E39DD8-C7B8-E643-A32A-75780F7A6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72C6336-A376-9B43-B609-7DB340B09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7D06A20-A33F-ED49-9984-5FDA38966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1818452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2D1B86D-A948-3F43-B00B-05146DFEE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5B84A138-EE82-874F-AEE5-3FD29726D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0F1C7C6-C49C-A347-B4B3-48E0380D3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F35114-5F62-A744-A548-9099C51F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967D262-6C08-7B47-987D-5346BF55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584355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A8C8BB-439A-474B-8F76-FD3BCE481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BB25A95-E1E8-194E-99F4-5C1CFC21C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E4C721-BCDF-B346-B873-12447836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F4EEA9-E090-F14E-8036-A47C69B7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9C041A-7B56-BB41-877A-87502A35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3827194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0906E5-E35D-404D-95D5-059A0B076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581370C-2CAC-304E-9B31-6D5813B89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3931A2-853C-074F-9945-B09E5796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6294B2E-D6A3-DE4C-8E67-159BA615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E1A380-9136-194C-AAB3-9C7FE904F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262667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FFC60C-4C12-B448-93FD-C4E3D92CA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0B5F03-65CD-DC41-9880-CFE7ABC233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F8870E-7E8E-E542-A07A-7C58B6430C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3E37F16-76D8-C94D-BC64-354B26D4F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7EAE5D4-7867-1645-B58E-E9C318B3A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25EEF09-CC49-BC42-8084-B18897E7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2917976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0D22C-9BCC-AF42-A7D9-2F94A311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DF75A88-FABA-8642-8EAE-85CA4D7D8C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667AB59-6117-D24F-8F0E-5B5947DA1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6412DDC-5369-B54C-9BB7-54088001D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164A1FC-2EB5-4146-985C-4D43982B4A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59E7D9B-1A5B-8746-8306-F2524C5C1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CCA6A0AC-BC29-9042-90AC-ADC47290D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B7E6D19-408C-9F46-802E-4D4AAB02B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3720717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32B4C8-8CDA-614F-8DEA-976F69F0E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83CB52C-FB6D-CD41-8489-AFE6D160C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C133230-C076-8647-AE85-845E13E19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BE3777-6C70-314C-8741-B3A364455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1140449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5EF8D3F-2690-E747-8C7A-F1766A2E1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27C7DCA-A083-2F4C-9EF7-0ED7F7E1B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30079D6-00A8-EC45-BA9B-631181137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555121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AA1790-1E17-D04B-AF17-B04A98FA4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F8DCD98-8895-824D-B670-24A5ECDB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C16347-288E-F842-AD8A-EC98E4AF2F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86EB3EA-6BE6-6E40-83E1-7E3A4490D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76D080A-D38D-DE4F-80FC-60C66653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464F436-2C6D-5F4C-8AAA-C58F51F64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353602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97C6A-3563-1044-902B-7A5C84C7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355429-3BF6-5146-9479-E2BE590240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FI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1BF6A25-6EFC-E745-9D1B-201A2BE1E2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B79C1E9-27A7-DE4C-8114-A10848664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4AD8CFF-7496-204B-80AD-B309EBD3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FI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0F2D13-AC20-9048-AFB9-B6BD2C40D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284511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A8F48A-71EE-9048-A4C5-01AC53208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FI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0C5ADE1-BD40-EC43-BE23-D9F72319DB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FI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DFA9F6-F3F1-0742-8EA7-4B4CA42E21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D45C2-B3FC-9446-9C21-5E7E4A80D17C}" type="datetimeFigureOut">
              <a:rPr lang="ru-FI" smtClean="0"/>
              <a:t>03.01.2021</a:t>
            </a:fld>
            <a:endParaRPr lang="ru-FI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A33A6A1-DE70-EE46-B0A2-90BCD93556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FI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AB6D0A0-1A71-2243-82CF-5940A879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5CF92-CD4F-014C-AEBB-1776F0D2F929}" type="slidenum">
              <a:rPr lang="ru-FI" smtClean="0"/>
              <a:t>‹#›</a:t>
            </a:fld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2917478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7A0F049-2CA3-614B-8B8A-29A2BDAE2A55}"/>
              </a:ext>
            </a:extLst>
          </p:cNvPr>
          <p:cNvSpPr/>
          <p:nvPr/>
        </p:nvSpPr>
        <p:spPr>
          <a:xfrm rot="10800000">
            <a:off x="3363126" y="-666427"/>
            <a:ext cx="9712272" cy="7981627"/>
          </a:xfrm>
          <a:prstGeom prst="rect">
            <a:avLst/>
          </a:prstGeom>
          <a:gradFill>
            <a:gsLst>
              <a:gs pos="0">
                <a:scrgbClr r="0" g="0" b="0">
                  <a:lumMod val="0"/>
                </a:scrgbClr>
              </a:gs>
              <a:gs pos="0">
                <a:scrgbClr r="0" g="0" b="0"/>
              </a:gs>
              <a:gs pos="0">
                <a:scrgbClr r="0" g="0" b="0"/>
              </a:gs>
              <a:gs pos="0">
                <a:scrgbClr r="0" g="0" b="0"/>
              </a:gs>
              <a:gs pos="1000">
                <a:srgbClr val="FF40FF"/>
              </a:gs>
              <a:gs pos="0">
                <a:scrgbClr r="0" g="0" b="0"/>
              </a:gs>
              <a:gs pos="0">
                <a:scrgbClr r="0" g="0" b="0"/>
              </a:gs>
              <a:gs pos="100000">
                <a:srgbClr val="FF7F2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1E241B12-A89A-D644-A393-AC840DE47E63}"/>
              </a:ext>
            </a:extLst>
          </p:cNvPr>
          <p:cNvSpPr/>
          <p:nvPr/>
        </p:nvSpPr>
        <p:spPr>
          <a:xfrm>
            <a:off x="619930" y="-383588"/>
            <a:ext cx="8090115" cy="8090115"/>
          </a:xfrm>
          <a:prstGeom prst="ellipse">
            <a:avLst/>
          </a:prstGeom>
          <a:noFill/>
          <a:ln w="57150">
            <a:solidFill>
              <a:schemeClr val="bg1">
                <a:lumMod val="6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D22F94C2-88A4-D141-957A-18E2A64B821F}"/>
              </a:ext>
            </a:extLst>
          </p:cNvPr>
          <p:cNvSpPr/>
          <p:nvPr/>
        </p:nvSpPr>
        <p:spPr>
          <a:xfrm>
            <a:off x="1425198" y="483672"/>
            <a:ext cx="6479578" cy="6479578"/>
          </a:xfrm>
          <a:prstGeom prst="ellipse">
            <a:avLst/>
          </a:prstGeom>
          <a:noFill/>
          <a:ln w="57150">
            <a:solidFill>
              <a:schemeClr val="bg1">
                <a:lumMod val="6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D108B528-7765-FE4C-9774-1C52765305A6}"/>
              </a:ext>
            </a:extLst>
          </p:cNvPr>
          <p:cNvSpPr/>
          <p:nvPr/>
        </p:nvSpPr>
        <p:spPr>
          <a:xfrm>
            <a:off x="2200273" y="1429402"/>
            <a:ext cx="4929428" cy="4929428"/>
          </a:xfrm>
          <a:prstGeom prst="ellipse">
            <a:avLst/>
          </a:prstGeom>
          <a:noFill/>
          <a:ln w="57150">
            <a:solidFill>
              <a:schemeClr val="bg1">
                <a:lumMod val="6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729155A9-2A97-C042-8B3B-1E7940D91094}"/>
              </a:ext>
            </a:extLst>
          </p:cNvPr>
          <p:cNvSpPr/>
          <p:nvPr/>
        </p:nvSpPr>
        <p:spPr>
          <a:xfrm>
            <a:off x="2842966" y="2169763"/>
            <a:ext cx="3536506" cy="3536506"/>
          </a:xfrm>
          <a:prstGeom prst="ellipse">
            <a:avLst/>
          </a:prstGeom>
          <a:noFill/>
          <a:ln w="57150">
            <a:solidFill>
              <a:schemeClr val="bg1">
                <a:lumMod val="6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080997A9-F65D-FC41-AA4F-7326FA4031FA}"/>
              </a:ext>
            </a:extLst>
          </p:cNvPr>
          <p:cNvSpPr/>
          <p:nvPr/>
        </p:nvSpPr>
        <p:spPr>
          <a:xfrm>
            <a:off x="3538363" y="2876856"/>
            <a:ext cx="2134016" cy="2134016"/>
          </a:xfrm>
          <a:prstGeom prst="ellipse">
            <a:avLst/>
          </a:prstGeom>
          <a:noFill/>
          <a:ln w="57150">
            <a:solidFill>
              <a:schemeClr val="bg1">
                <a:lumMod val="65000"/>
                <a:alpha val="3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C69FCDB9-0118-264C-A380-6F7DECB1B709}"/>
              </a:ext>
            </a:extLst>
          </p:cNvPr>
          <p:cNvGrpSpPr/>
          <p:nvPr/>
        </p:nvGrpSpPr>
        <p:grpSpPr>
          <a:xfrm>
            <a:off x="123337" y="189211"/>
            <a:ext cx="6479578" cy="6479578"/>
            <a:chOff x="6686224" y="-104614"/>
            <a:chExt cx="6858000" cy="6858000"/>
          </a:xfrm>
        </p:grpSpPr>
        <p:pic>
          <p:nvPicPr>
            <p:cNvPr id="20" name="Рисунок 19" descr="Изображение выглядит как монитор, сидит, черный, фотография&#10;&#10;Автоматически созданное описание">
              <a:extLst>
                <a:ext uri="{FF2B5EF4-FFF2-40B4-BE49-F238E27FC236}">
                  <a16:creationId xmlns:a16="http://schemas.microsoft.com/office/drawing/2014/main" id="{8CD34F25-BB0B-D846-AD15-5CB80EDF7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86224" y="-104614"/>
              <a:ext cx="6858000" cy="6858000"/>
            </a:xfrm>
            <a:prstGeom prst="rect">
              <a:avLst/>
            </a:prstGeom>
          </p:spPr>
        </p:pic>
        <p:pic>
          <p:nvPicPr>
            <p:cNvPr id="18" name="Рисунок 17" descr="Изображение выглядит как человек, в позе, внутренний, группа&#10;&#10;Автоматически созданное описание">
              <a:extLst>
                <a:ext uri="{FF2B5EF4-FFF2-40B4-BE49-F238E27FC236}">
                  <a16:creationId xmlns:a16="http://schemas.microsoft.com/office/drawing/2014/main" id="{A5762F92-4415-C64D-A585-A4EB0E460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641129" y="716737"/>
              <a:ext cx="2927034" cy="5203616"/>
            </a:xfrm>
            <a:prstGeom prst="rect">
              <a:avLst/>
            </a:prstGeom>
          </p:spPr>
        </p:pic>
      </p:grpSp>
      <p:pic>
        <p:nvPicPr>
          <p:cNvPr id="22" name="Рисунок 21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B425CEB8-34A6-E346-A4C6-AAE472C3F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91099"/>
            <a:ext cx="2843947" cy="15463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863AB8A-663D-9D43-B9CE-7E1FD7A1F6EB}"/>
              </a:ext>
            </a:extLst>
          </p:cNvPr>
          <p:cNvSpPr txBox="1"/>
          <p:nvPr/>
        </p:nvSpPr>
        <p:spPr>
          <a:xfrm>
            <a:off x="9037269" y="2956090"/>
            <a:ext cx="2485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550" b="1">
                <a:solidFill>
                  <a:srgbClr val="FE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company study</a:t>
            </a:r>
            <a:endParaRPr lang="ru-FI" sz="3550" b="1">
              <a:solidFill>
                <a:srgbClr val="FE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353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C16BCC-0015-5445-B5A5-AFBA6845824C}"/>
              </a:ext>
            </a:extLst>
          </p:cNvPr>
          <p:cNvSpPr txBox="1"/>
          <p:nvPr/>
        </p:nvSpPr>
        <p:spPr>
          <a:xfrm>
            <a:off x="614515" y="637081"/>
            <a:ext cx="95745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Highlighting unique selling points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Изображение выглядит как нижнее белье&#10;&#10;Автоматически созданное описание">
            <a:extLst>
              <a:ext uri="{FF2B5EF4-FFF2-40B4-BE49-F238E27FC236}">
                <a16:creationId xmlns:a16="http://schemas.microsoft.com/office/drawing/2014/main" id="{B1A2D990-B10E-3345-AD04-07152FF45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30" y="1575705"/>
            <a:ext cx="10888219" cy="3178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27A71E-76EB-4041-862C-0FDDD865B651}"/>
              </a:ext>
            </a:extLst>
          </p:cNvPr>
          <p:cNvSpPr txBox="1"/>
          <p:nvPr/>
        </p:nvSpPr>
        <p:spPr>
          <a:xfrm>
            <a:off x="668789" y="4819657"/>
            <a:ext cx="88344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Notifying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experience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they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expect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emphasize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worldwide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FI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027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F4A14AE-95BE-3746-AE7E-EF66CB28C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637" y="0"/>
            <a:ext cx="385762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5E2264-6B3B-5549-BBB7-1F0AB4109021}"/>
              </a:ext>
            </a:extLst>
          </p:cNvPr>
          <p:cNvSpPr txBox="1"/>
          <p:nvPr/>
        </p:nvSpPr>
        <p:spPr>
          <a:xfrm>
            <a:off x="5976257" y="1659285"/>
            <a:ext cx="54489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ASOS'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ever-expanding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inventory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given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customers</a:t>
            </a:r>
            <a:endParaRPr lang="de-DE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de-DE" sz="28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12,4 </a:t>
            </a:r>
            <a:r>
              <a:rPr lang="de-DE" sz="28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r>
              <a:rPr lang="de-DE" sz="28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endParaRPr lang="ru-FI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Рукописный ввод 4">
                <a:extLst>
                  <a:ext uri="{FF2B5EF4-FFF2-40B4-BE49-F238E27FC236}">
                    <a16:creationId xmlns:a16="http://schemas.microsoft.com/office/drawing/2014/main" id="{9D98E248-0D08-D540-B8BB-B2BBC0E100E6}"/>
                  </a:ext>
                </a:extLst>
              </p14:cNvPr>
              <p14:cNvContentPartPr/>
              <p14:nvPr/>
            </p14:nvContentPartPr>
            <p14:xfrm>
              <a:off x="8004491" y="3369091"/>
              <a:ext cx="636480" cy="1261440"/>
            </p14:xfrm>
          </p:contentPart>
        </mc:Choice>
        <mc:Fallback xmlns="">
          <p:pic>
            <p:nvPicPr>
              <p:cNvPr id="5" name="Рукописный ввод 4">
                <a:extLst>
                  <a:ext uri="{FF2B5EF4-FFF2-40B4-BE49-F238E27FC236}">
                    <a16:creationId xmlns:a16="http://schemas.microsoft.com/office/drawing/2014/main" id="{9D98E248-0D08-D540-B8BB-B2BBC0E100E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68851" y="3333091"/>
                <a:ext cx="708120" cy="133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79076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CDB985-F023-684F-8B85-965ED4429645}"/>
              </a:ext>
            </a:extLst>
          </p:cNvPr>
          <p:cNvSpPr txBox="1"/>
          <p:nvPr/>
        </p:nvSpPr>
        <p:spPr>
          <a:xfrm>
            <a:off x="5471885" y="2705725"/>
            <a:ext cx="63162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items are added </a:t>
            </a:r>
            <a:r>
              <a:rPr lang="en-US" sz="44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week</a:t>
            </a:r>
            <a:endParaRPr lang="ru-FI" sz="4400" b="1" dirty="0">
              <a:solidFill>
                <a:srgbClr val="FF7F2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FD2FF4-33E0-0349-8C93-7D8AF3D64D6F}"/>
              </a:ext>
            </a:extLst>
          </p:cNvPr>
          <p:cNvSpPr txBox="1"/>
          <p:nvPr/>
        </p:nvSpPr>
        <p:spPr>
          <a:xfrm>
            <a:off x="766763" y="2284823"/>
            <a:ext cx="4789714" cy="134498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4 000</a:t>
            </a:r>
          </a:p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3 999</a:t>
            </a:r>
          </a:p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3 998</a:t>
            </a:r>
          </a:p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3 997</a:t>
            </a:r>
          </a:p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3 996</a:t>
            </a:r>
          </a:p>
          <a:p>
            <a:r>
              <a:rPr lang="en-US" sz="13800" b="1" dirty="0">
                <a:latin typeface="Arial" panose="020B0604020202020204" pitchFamily="34" charset="0"/>
                <a:cs typeface="Arial" panose="020B0604020202020204" pitchFamily="34" charset="0"/>
              </a:rPr>
              <a:t>3 995</a:t>
            </a:r>
          </a:p>
          <a:p>
            <a:endParaRPr lang="ru-FI" sz="4000" dirty="0"/>
          </a:p>
        </p:txBody>
      </p:sp>
      <p:sp useBgFill="1">
        <p:nvSpPr>
          <p:cNvPr id="4" name="Прямоугольник 3">
            <a:extLst>
              <a:ext uri="{FF2B5EF4-FFF2-40B4-BE49-F238E27FC236}">
                <a16:creationId xmlns:a16="http://schemas.microsoft.com/office/drawing/2014/main" id="{C6F4A835-430C-3846-A251-BD1AE965FF53}"/>
              </a:ext>
            </a:extLst>
          </p:cNvPr>
          <p:cNvSpPr/>
          <p:nvPr/>
        </p:nvSpPr>
        <p:spPr>
          <a:xfrm>
            <a:off x="464457" y="4152274"/>
            <a:ext cx="5092020" cy="2843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 useBgFill="1">
        <p:nvSpPr>
          <p:cNvPr id="5" name="Прямоугольник 4">
            <a:extLst>
              <a:ext uri="{FF2B5EF4-FFF2-40B4-BE49-F238E27FC236}">
                <a16:creationId xmlns:a16="http://schemas.microsoft.com/office/drawing/2014/main" id="{85F96EA2-8D16-3848-A445-5CBAEE1C5266}"/>
              </a:ext>
            </a:extLst>
          </p:cNvPr>
          <p:cNvSpPr/>
          <p:nvPr/>
        </p:nvSpPr>
        <p:spPr>
          <a:xfrm>
            <a:off x="464457" y="-137886"/>
            <a:ext cx="5092020" cy="28436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127369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внутренний, здание, стол, поезд&#10;&#10;Автоматически созданное описание">
            <a:extLst>
              <a:ext uri="{FF2B5EF4-FFF2-40B4-BE49-F238E27FC236}">
                <a16:creationId xmlns:a16="http://schemas.microsoft.com/office/drawing/2014/main" id="{1EAE5A4A-301C-C744-AE8F-D07EE51CC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816" y="-32658"/>
            <a:ext cx="10432040" cy="697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497193-20C1-4B42-93D1-EC4605BDB378}"/>
              </a:ext>
            </a:extLst>
          </p:cNvPr>
          <p:cNvSpPr txBox="1"/>
          <p:nvPr/>
        </p:nvSpPr>
        <p:spPr>
          <a:xfrm>
            <a:off x="701447" y="1012358"/>
            <a:ext cx="36547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Investing in warehouse and shipping logistics</a:t>
            </a:r>
            <a:endParaRPr lang="ru-FI" sz="28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4DED01-9ED7-BC48-9A2C-001CFC373C33}"/>
              </a:ext>
            </a:extLst>
          </p:cNvPr>
          <p:cNvSpPr txBox="1"/>
          <p:nvPr/>
        </p:nvSpPr>
        <p:spPr>
          <a:xfrm>
            <a:off x="685117" y="3954453"/>
            <a:ext cx="3736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Setting a </a:t>
            </a:r>
            <a:r>
              <a:rPr lang="en-GB" sz="28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midnight </a:t>
            </a:r>
            <a:r>
              <a:rPr lang="en-GB" sz="28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cutoff</a:t>
            </a:r>
            <a:r>
              <a:rPr lang="en-GB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next-day shipping almost </a:t>
            </a:r>
            <a:r>
              <a:rPr lang="en-GB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every day of the week </a:t>
            </a:r>
            <a:endParaRPr lang="ru-FI" sz="2800" b="1" dirty="0">
              <a:solidFill>
                <a:srgbClr val="FF4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9A5EFB27-0CDA-D54D-A8BF-722A215806A0}"/>
                  </a:ext>
                </a:extLst>
              </p14:cNvPr>
              <p14:cNvContentPartPr/>
              <p14:nvPr/>
            </p14:nvContentPartPr>
            <p14:xfrm>
              <a:off x="1981440" y="2589765"/>
              <a:ext cx="354240" cy="1152720"/>
            </p14:xfrm>
          </p:contentPart>
        </mc:Choice>
        <mc:Fallback xmlns=""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9A5EFB27-0CDA-D54D-A8BF-722A215806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440" y="2553765"/>
                <a:ext cx="425880" cy="122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0086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C4F7B98-557F-394A-B125-CDA505F0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8158" y="-14512"/>
            <a:ext cx="14248316" cy="1355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E78ED4-361F-7249-80BA-10ED098A5303}"/>
              </a:ext>
            </a:extLst>
          </p:cNvPr>
          <p:cNvSpPr txBox="1"/>
          <p:nvPr/>
        </p:nvSpPr>
        <p:spPr>
          <a:xfrm>
            <a:off x="650650" y="2165366"/>
            <a:ext cx="972457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ASOS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captures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exact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weight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packaging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bench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 </a:t>
            </a:r>
          </a:p>
          <a:p>
            <a:endParaRPr lang="de-DE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</a:t>
            </a:r>
            <a:r>
              <a:rPr lang="de-DE" sz="28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sent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MetaPack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automatically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needed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</a:t>
            </a:r>
            <a:r>
              <a:rPr lang="de-DE" sz="28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endParaRPr lang="ru-FI" dirty="0"/>
          </a:p>
        </p:txBody>
      </p:sp>
    </p:spTree>
    <p:extLst>
      <p:ext uri="{BB962C8B-B14F-4D97-AF65-F5344CB8AC3E}">
        <p14:creationId xmlns:p14="http://schemas.microsoft.com/office/powerpoint/2010/main" val="370021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7C7A8D-C0BB-AE49-B19D-37795A04C8E9}"/>
              </a:ext>
            </a:extLst>
          </p:cNvPr>
          <p:cNvSpPr txBox="1"/>
          <p:nvPr/>
        </p:nvSpPr>
        <p:spPr>
          <a:xfrm>
            <a:off x="638629" y="1905506"/>
            <a:ext cx="10305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ASOS has 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capacity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despatch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10 </a:t>
            </a:r>
            <a:r>
              <a:rPr lang="ru-RU" sz="32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</a:t>
            </a:r>
            <a:r>
              <a:rPr lang="ru-RU" sz="32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shipments</a:t>
            </a:r>
            <a:r>
              <a:rPr lang="ru-RU" sz="32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per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nearly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3.5 </a:t>
            </a:r>
            <a:r>
              <a:rPr lang="ru-RU" sz="32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endParaRPr lang="en-US" sz="3200" b="1" dirty="0">
              <a:solidFill>
                <a:srgbClr val="FF7F2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also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ha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60,000 </a:t>
            </a:r>
            <a:r>
              <a:rPr lang="ru-RU" sz="32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pick-up-drop-off</a:t>
            </a:r>
            <a:r>
              <a:rPr lang="ru-RU" sz="32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locations</a:t>
            </a:r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ru-RU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globally</a:t>
            </a:r>
            <a:endParaRPr lang="ru-FI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534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BF6003D-02EF-AC44-ADA3-86C6D54C27BB}"/>
              </a:ext>
            </a:extLst>
          </p:cNvPr>
          <p:cNvSpPr txBox="1"/>
          <p:nvPr/>
        </p:nvSpPr>
        <p:spPr>
          <a:xfrm>
            <a:off x="641727" y="751384"/>
            <a:ext cx="10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Personalized shopping experience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B5CE8F-0298-A241-9335-246EC6F1C7BB}"/>
              </a:ext>
            </a:extLst>
          </p:cNvPr>
          <p:cNvSpPr txBox="1"/>
          <p:nvPr/>
        </p:nvSpPr>
        <p:spPr>
          <a:xfrm>
            <a:off x="641727" y="2865153"/>
            <a:ext cx="2950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service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Precise</a:t>
            </a:r>
            <a:r>
              <a:rPr lang="de-DE" sz="28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gives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dirty="0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de-DE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ru-FI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7718A2-C97F-CE42-905B-B026BA10407B}"/>
              </a:ext>
            </a:extLst>
          </p:cNvPr>
          <p:cNvSpPr txBox="1"/>
          <p:nvPr/>
        </p:nvSpPr>
        <p:spPr>
          <a:xfrm>
            <a:off x="4092007" y="2872806"/>
            <a:ext cx="32738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Ability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choose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preferred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shipping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times</a:t>
            </a:r>
            <a:endParaRPr lang="ru-FI" sz="28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ECA44-6556-2047-B1AA-6C563691DB0C}"/>
              </a:ext>
            </a:extLst>
          </p:cNvPr>
          <p:cNvSpPr txBox="1"/>
          <p:nvPr/>
        </p:nvSpPr>
        <p:spPr>
          <a:xfrm>
            <a:off x="8028824" y="2865154"/>
            <a:ext cx="40005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choice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their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parcels</a:t>
            </a:r>
            <a:r>
              <a:rPr lang="de-DE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8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arrive</a:t>
            </a:r>
            <a:endParaRPr lang="ru-FI" sz="2800"/>
          </a:p>
        </p:txBody>
      </p:sp>
      <p:pic>
        <p:nvPicPr>
          <p:cNvPr id="13" name="Рисунок 1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1C169733-C428-4E4F-904A-33802350C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046" y="1990725"/>
            <a:ext cx="20701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6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90CBCF-E242-E744-9366-1000C4079A44}"/>
              </a:ext>
            </a:extLst>
          </p:cNvPr>
          <p:cNvSpPr txBox="1"/>
          <p:nvPr/>
        </p:nvSpPr>
        <p:spPr>
          <a:xfrm>
            <a:off x="685118" y="2921168"/>
            <a:ext cx="9716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are all </a:t>
            </a:r>
            <a:r>
              <a:rPr lang="en-US" sz="6000" b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yours</a:t>
            </a:r>
            <a:r>
              <a:rPr lang="en-US" sz="60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now</a:t>
            </a:r>
            <a:endParaRPr lang="ru-FI" sz="60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390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732DBE-8455-4F47-8B95-438C3C160EC4}"/>
              </a:ext>
            </a:extLst>
          </p:cNvPr>
          <p:cNvSpPr txBox="1"/>
          <p:nvPr/>
        </p:nvSpPr>
        <p:spPr>
          <a:xfrm>
            <a:off x="641727" y="751384"/>
            <a:ext cx="1073452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2E356-C72D-A049-B4A6-3B30EBE043C4}"/>
              </a:ext>
            </a:extLst>
          </p:cNvPr>
          <p:cNvSpPr txBox="1"/>
          <p:nvPr/>
        </p:nvSpPr>
        <p:spPr>
          <a:xfrm>
            <a:off x="641727" y="1520825"/>
            <a:ext cx="948924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ASOS 2020.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Sustainable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Sourcing Programme. https://www.asosplc.com/corporate-responsibility/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our-products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/sustainable-sourcing-programme.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4 March 2020.</a:t>
            </a:r>
          </a:p>
          <a:p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ASOS 2020.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Our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Supply Chain. https://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www.asosplc.com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corporate-responsibility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our-products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our-supply-chain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4 March 2020.</a:t>
            </a: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Hollis, S. 2019. How ASOS uses warehouse technology to differentiate their brand. 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jilt.com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blog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asos-shipping-logistics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/.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4 March 2020.</a:t>
            </a:r>
          </a:p>
          <a:p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SHD LOGISTICS 2019. ASOS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profits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plunge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projects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. https://www.shdlogistics.com/news/asos-profits-plunge-logistics-projects-ramp. </a:t>
            </a:r>
            <a:r>
              <a:rPr lang="de-D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Accessed</a:t>
            </a:r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 on 15 March 2020. </a:t>
            </a:r>
          </a:p>
          <a:p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de-DE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ru-FI" dirty="0"/>
          </a:p>
        </p:txBody>
      </p:sp>
    </p:spTree>
    <p:extLst>
      <p:ext uri="{BB962C8B-B14F-4D97-AF65-F5344CB8AC3E}">
        <p14:creationId xmlns:p14="http://schemas.microsoft.com/office/powerpoint/2010/main" val="319158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B597D7B4-DDFB-B74C-B2EB-4BB54E4CC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61" y="785813"/>
            <a:ext cx="9975678" cy="56163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C3FDFE-0D7B-FC43-A835-ABF8964C7D66}"/>
              </a:ext>
            </a:extLst>
          </p:cNvPr>
          <p:cNvSpPr txBox="1"/>
          <p:nvPr/>
        </p:nvSpPr>
        <p:spPr>
          <a:xfrm>
            <a:off x="1521509" y="574916"/>
            <a:ext cx="950427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66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GB" sz="66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een </a:t>
            </a:r>
            <a:r>
              <a:rPr lang="en-GB" sz="66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n the </a:t>
            </a:r>
            <a:r>
              <a:rPr lang="en-GB" sz="66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GB" sz="6600" b="1" dirty="0">
                <a:latin typeface="Arial" panose="020B0604020202020204" pitchFamily="34" charset="0"/>
                <a:cs typeface="Arial" panose="020B0604020202020204" pitchFamily="34" charset="0"/>
              </a:rPr>
              <a:t>creen</a:t>
            </a:r>
            <a:endParaRPr lang="ru-FI" sz="6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7302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человек, ноутбук, внутренний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92D06FB-1DE3-EC46-ACBD-06749551C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39"/>
          <a:stretch/>
        </p:blipFill>
        <p:spPr>
          <a:xfrm>
            <a:off x="-32658" y="-473523"/>
            <a:ext cx="12257312" cy="4980213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41F9DAD4-A58F-324E-A4CB-D3AF2A57CFA1}"/>
              </a:ext>
            </a:extLst>
          </p:cNvPr>
          <p:cNvSpPr/>
          <p:nvPr/>
        </p:nvSpPr>
        <p:spPr>
          <a:xfrm>
            <a:off x="-326571" y="-734787"/>
            <a:ext cx="12883242" cy="5250996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3BE21C35-6594-BE4B-8F6A-BCFC477A8210}"/>
              </a:ext>
            </a:extLst>
          </p:cNvPr>
          <p:cNvCxnSpPr>
            <a:cxnSpLocks/>
          </p:cNvCxnSpPr>
          <p:nvPr/>
        </p:nvCxnSpPr>
        <p:spPr>
          <a:xfrm>
            <a:off x="9563152" y="4532537"/>
            <a:ext cx="3390952" cy="0"/>
          </a:xfrm>
          <a:prstGeom prst="line">
            <a:avLst/>
          </a:prstGeom>
          <a:ln w="762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B22D4C29-8A37-234E-B9E9-161E9558A14A}"/>
              </a:ext>
            </a:extLst>
          </p:cNvPr>
          <p:cNvCxnSpPr/>
          <p:nvPr/>
        </p:nvCxnSpPr>
        <p:spPr>
          <a:xfrm>
            <a:off x="-538842" y="4532537"/>
            <a:ext cx="3207183" cy="0"/>
          </a:xfrm>
          <a:prstGeom prst="line">
            <a:avLst/>
          </a:prstGeom>
          <a:ln w="762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>
            <a:extLst>
              <a:ext uri="{FF2B5EF4-FFF2-40B4-BE49-F238E27FC236}">
                <a16:creationId xmlns:a16="http://schemas.microsoft.com/office/drawing/2014/main" id="{39C59BDD-A76A-D745-89F0-547BDE58179D}"/>
              </a:ext>
            </a:extLst>
          </p:cNvPr>
          <p:cNvCxnSpPr>
            <a:cxnSpLocks/>
          </p:cNvCxnSpPr>
          <p:nvPr/>
        </p:nvCxnSpPr>
        <p:spPr>
          <a:xfrm>
            <a:off x="6112281" y="4532537"/>
            <a:ext cx="3390952" cy="0"/>
          </a:xfrm>
          <a:prstGeom prst="line">
            <a:avLst/>
          </a:prstGeom>
          <a:ln w="762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DED5A54-3760-104A-B859-841E0A14EFBF}"/>
              </a:ext>
            </a:extLst>
          </p:cNvPr>
          <p:cNvSpPr txBox="1"/>
          <p:nvPr/>
        </p:nvSpPr>
        <p:spPr>
          <a:xfrm>
            <a:off x="679831" y="751384"/>
            <a:ext cx="873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ASOS briefly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Прямая соединительная линия 34">
            <a:extLst>
              <a:ext uri="{FF2B5EF4-FFF2-40B4-BE49-F238E27FC236}">
                <a16:creationId xmlns:a16="http://schemas.microsoft.com/office/drawing/2014/main" id="{3DF80A03-B05A-1E40-9A19-54495E8CD6AA}"/>
              </a:ext>
            </a:extLst>
          </p:cNvPr>
          <p:cNvCxnSpPr>
            <a:cxnSpLocks/>
          </p:cNvCxnSpPr>
          <p:nvPr/>
        </p:nvCxnSpPr>
        <p:spPr>
          <a:xfrm>
            <a:off x="2593574" y="4532537"/>
            <a:ext cx="3469776" cy="0"/>
          </a:xfrm>
          <a:prstGeom prst="line">
            <a:avLst/>
          </a:prstGeom>
          <a:ln w="76200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D77857CC-0874-CA45-AE7A-5DE30952FB62}"/>
              </a:ext>
            </a:extLst>
          </p:cNvPr>
          <p:cNvGrpSpPr/>
          <p:nvPr/>
        </p:nvGrpSpPr>
        <p:grpSpPr>
          <a:xfrm>
            <a:off x="2348597" y="4284604"/>
            <a:ext cx="525186" cy="541792"/>
            <a:chOff x="3907972" y="-1573321"/>
            <a:chExt cx="448906" cy="463100"/>
          </a:xfrm>
        </p:grpSpPr>
        <p:sp>
          <p:nvSpPr>
            <p:cNvPr id="9" name="Овал 8">
              <a:extLst>
                <a:ext uri="{FF2B5EF4-FFF2-40B4-BE49-F238E27FC236}">
                  <a16:creationId xmlns:a16="http://schemas.microsoft.com/office/drawing/2014/main" id="{6059FEAC-0C57-5943-AD04-7695289EF124}"/>
                </a:ext>
              </a:extLst>
            </p:cNvPr>
            <p:cNvSpPr/>
            <p:nvPr/>
          </p:nvSpPr>
          <p:spPr>
            <a:xfrm>
              <a:off x="3907972" y="-1563271"/>
              <a:ext cx="448906" cy="448906"/>
            </a:xfrm>
            <a:prstGeom prst="ellipse">
              <a:avLst/>
            </a:prstGeom>
            <a:gradFill>
              <a:gsLst>
                <a:gs pos="0">
                  <a:scrgbClr r="0" g="0" b="0">
                    <a:lumMod val="0"/>
                    <a:alpha val="85000"/>
                  </a:scrgbClr>
                </a:gs>
                <a:gs pos="0">
                  <a:scrgbClr r="0" g="0" b="0"/>
                </a:gs>
                <a:gs pos="0">
                  <a:scrgbClr r="0" g="0" b="0"/>
                </a:gs>
                <a:gs pos="0">
                  <a:scrgbClr r="0" g="0" b="0"/>
                </a:gs>
                <a:gs pos="1000">
                  <a:srgbClr val="FF40FF"/>
                </a:gs>
                <a:gs pos="0">
                  <a:scrgbClr r="0" g="0" b="0"/>
                </a:gs>
                <a:gs pos="0">
                  <a:scrgbClr r="0" g="0" b="0"/>
                </a:gs>
                <a:gs pos="100000">
                  <a:srgbClr val="FF7F2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82437AAC-AD56-E745-AFC8-9D96A7D7F8A8}"/>
                </a:ext>
              </a:extLst>
            </p:cNvPr>
            <p:cNvSpPr/>
            <p:nvPr/>
          </p:nvSpPr>
          <p:spPr>
            <a:xfrm>
              <a:off x="3907972" y="-1573321"/>
              <a:ext cx="448906" cy="4631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72E6FE6F-3898-C841-B321-658F87757DA8}"/>
              </a:ext>
            </a:extLst>
          </p:cNvPr>
          <p:cNvGrpSpPr/>
          <p:nvPr/>
        </p:nvGrpSpPr>
        <p:grpSpPr>
          <a:xfrm>
            <a:off x="5833407" y="4300933"/>
            <a:ext cx="525186" cy="541792"/>
            <a:chOff x="3907972" y="-1573321"/>
            <a:chExt cx="448906" cy="463100"/>
          </a:xfrm>
        </p:grpSpPr>
        <p:sp>
          <p:nvSpPr>
            <p:cNvPr id="25" name="Овал 24">
              <a:extLst>
                <a:ext uri="{FF2B5EF4-FFF2-40B4-BE49-F238E27FC236}">
                  <a16:creationId xmlns:a16="http://schemas.microsoft.com/office/drawing/2014/main" id="{149C94A9-DBC3-7E41-B5CC-A0E56734D1A5}"/>
                </a:ext>
              </a:extLst>
            </p:cNvPr>
            <p:cNvSpPr/>
            <p:nvPr/>
          </p:nvSpPr>
          <p:spPr>
            <a:xfrm>
              <a:off x="3907972" y="-1563271"/>
              <a:ext cx="448906" cy="448906"/>
            </a:xfrm>
            <a:prstGeom prst="ellipse">
              <a:avLst/>
            </a:prstGeom>
            <a:gradFill>
              <a:gsLst>
                <a:gs pos="0">
                  <a:scrgbClr r="0" g="0" b="0">
                    <a:lumMod val="0"/>
                    <a:alpha val="85000"/>
                  </a:scrgbClr>
                </a:gs>
                <a:gs pos="0">
                  <a:scrgbClr r="0" g="0" b="0"/>
                </a:gs>
                <a:gs pos="0">
                  <a:scrgbClr r="0" g="0" b="0"/>
                </a:gs>
                <a:gs pos="0">
                  <a:scrgbClr r="0" g="0" b="0"/>
                </a:gs>
                <a:gs pos="1000">
                  <a:srgbClr val="FF40FF"/>
                </a:gs>
                <a:gs pos="0">
                  <a:scrgbClr r="0" g="0" b="0"/>
                </a:gs>
                <a:gs pos="0">
                  <a:scrgbClr r="0" g="0" b="0"/>
                </a:gs>
                <a:gs pos="100000">
                  <a:srgbClr val="FF7F2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26" name="Овал 25">
              <a:extLst>
                <a:ext uri="{FF2B5EF4-FFF2-40B4-BE49-F238E27FC236}">
                  <a16:creationId xmlns:a16="http://schemas.microsoft.com/office/drawing/2014/main" id="{99E93884-AF38-A549-82B3-F838ECC40994}"/>
                </a:ext>
              </a:extLst>
            </p:cNvPr>
            <p:cNvSpPr/>
            <p:nvPr/>
          </p:nvSpPr>
          <p:spPr>
            <a:xfrm>
              <a:off x="3907972" y="-1573321"/>
              <a:ext cx="448906" cy="4631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</p:grpSp>
      <p:sp>
        <p:nvSpPr>
          <p:cNvPr id="8" name="Овал 7">
            <a:extLst>
              <a:ext uri="{FF2B5EF4-FFF2-40B4-BE49-F238E27FC236}">
                <a16:creationId xmlns:a16="http://schemas.microsoft.com/office/drawing/2014/main" id="{2C2331DE-CBD2-5C4B-B07D-45DB35B0BA22}"/>
              </a:ext>
            </a:extLst>
          </p:cNvPr>
          <p:cNvSpPr/>
          <p:nvPr/>
        </p:nvSpPr>
        <p:spPr>
          <a:xfrm>
            <a:off x="2456069" y="4416708"/>
            <a:ext cx="310242" cy="310242"/>
          </a:xfrm>
          <a:prstGeom prst="ellipse">
            <a:avLst/>
          </a:prstGeom>
          <a:gradFill>
            <a:gsLst>
              <a:gs pos="0">
                <a:scrgbClr r="0" g="0" b="0">
                  <a:lumMod val="0"/>
                  <a:alpha val="91000"/>
                </a:scrgbClr>
              </a:gs>
              <a:gs pos="0">
                <a:scrgbClr r="0" g="0" b="0"/>
              </a:gs>
              <a:gs pos="0">
                <a:scrgbClr r="0" g="0" b="0"/>
              </a:gs>
              <a:gs pos="0">
                <a:scrgbClr r="0" g="0" b="0"/>
              </a:gs>
              <a:gs pos="1000">
                <a:srgbClr val="FF40FF"/>
              </a:gs>
              <a:gs pos="0">
                <a:scrgbClr r="0" g="0" b="0"/>
              </a:gs>
              <a:gs pos="0">
                <a:scrgbClr r="0" g="0" b="0"/>
              </a:gs>
              <a:gs pos="100000">
                <a:srgbClr val="FF7F2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id="{07092B0A-6F46-F04B-B03E-289985AE71C0}"/>
              </a:ext>
            </a:extLst>
          </p:cNvPr>
          <p:cNvSpPr/>
          <p:nvPr/>
        </p:nvSpPr>
        <p:spPr>
          <a:xfrm>
            <a:off x="5940879" y="4416708"/>
            <a:ext cx="310242" cy="310242"/>
          </a:xfrm>
          <a:prstGeom prst="ellipse">
            <a:avLst/>
          </a:prstGeom>
          <a:gradFill>
            <a:gsLst>
              <a:gs pos="0">
                <a:scrgbClr r="0" g="0" b="0">
                  <a:lumMod val="0"/>
                  <a:alpha val="91000"/>
                </a:scrgbClr>
              </a:gs>
              <a:gs pos="0">
                <a:scrgbClr r="0" g="0" b="0"/>
              </a:gs>
              <a:gs pos="0">
                <a:scrgbClr r="0" g="0" b="0"/>
              </a:gs>
              <a:gs pos="0">
                <a:scrgbClr r="0" g="0" b="0"/>
              </a:gs>
              <a:gs pos="1000">
                <a:srgbClr val="FF40FF"/>
              </a:gs>
              <a:gs pos="0">
                <a:scrgbClr r="0" g="0" b="0"/>
              </a:gs>
              <a:gs pos="0">
                <a:scrgbClr r="0" g="0" b="0"/>
              </a:gs>
              <a:gs pos="100000">
                <a:srgbClr val="FF7F2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EFC1047A-F2E8-674A-9865-880D1E7E6EA8}"/>
              </a:ext>
            </a:extLst>
          </p:cNvPr>
          <p:cNvGrpSpPr/>
          <p:nvPr/>
        </p:nvGrpSpPr>
        <p:grpSpPr>
          <a:xfrm>
            <a:off x="9318217" y="4296085"/>
            <a:ext cx="525186" cy="541792"/>
            <a:chOff x="3907972" y="-1573321"/>
            <a:chExt cx="448906" cy="463100"/>
          </a:xfrm>
        </p:grpSpPr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CD1EA714-74E4-7C40-B291-2DB195EA86CC}"/>
                </a:ext>
              </a:extLst>
            </p:cNvPr>
            <p:cNvSpPr/>
            <p:nvPr/>
          </p:nvSpPr>
          <p:spPr>
            <a:xfrm>
              <a:off x="3907972" y="-1563271"/>
              <a:ext cx="448906" cy="448906"/>
            </a:xfrm>
            <a:prstGeom prst="ellipse">
              <a:avLst/>
            </a:prstGeom>
            <a:gradFill>
              <a:gsLst>
                <a:gs pos="0">
                  <a:scrgbClr r="0" g="0" b="0">
                    <a:lumMod val="0"/>
                    <a:alpha val="85000"/>
                  </a:scrgbClr>
                </a:gs>
                <a:gs pos="0">
                  <a:scrgbClr r="0" g="0" b="0"/>
                </a:gs>
                <a:gs pos="0">
                  <a:scrgbClr r="0" g="0" b="0"/>
                </a:gs>
                <a:gs pos="0">
                  <a:scrgbClr r="0" g="0" b="0"/>
                </a:gs>
                <a:gs pos="1000">
                  <a:srgbClr val="FF40FF"/>
                </a:gs>
                <a:gs pos="0">
                  <a:scrgbClr r="0" g="0" b="0"/>
                </a:gs>
                <a:gs pos="0">
                  <a:scrgbClr r="0" g="0" b="0"/>
                </a:gs>
                <a:gs pos="100000">
                  <a:srgbClr val="FF7F27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9525AE48-67FD-8C40-937F-1B57D8F9EC89}"/>
                </a:ext>
              </a:extLst>
            </p:cNvPr>
            <p:cNvSpPr/>
            <p:nvPr/>
          </p:nvSpPr>
          <p:spPr>
            <a:xfrm>
              <a:off x="3907972" y="-1573321"/>
              <a:ext cx="448906" cy="463100"/>
            </a:xfrm>
            <a:prstGeom prst="ellipse">
              <a:avLst/>
            </a:prstGeom>
            <a:solidFill>
              <a:schemeClr val="bg1">
                <a:alpha val="3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</p:grpSp>
      <p:sp>
        <p:nvSpPr>
          <p:cNvPr id="32" name="Овал 31">
            <a:extLst>
              <a:ext uri="{FF2B5EF4-FFF2-40B4-BE49-F238E27FC236}">
                <a16:creationId xmlns:a16="http://schemas.microsoft.com/office/drawing/2014/main" id="{786473DA-3368-C748-BE60-6942661FB2F8}"/>
              </a:ext>
            </a:extLst>
          </p:cNvPr>
          <p:cNvSpPr/>
          <p:nvPr/>
        </p:nvSpPr>
        <p:spPr>
          <a:xfrm>
            <a:off x="9425689" y="4428189"/>
            <a:ext cx="310242" cy="310242"/>
          </a:xfrm>
          <a:prstGeom prst="ellipse">
            <a:avLst/>
          </a:prstGeom>
          <a:gradFill>
            <a:gsLst>
              <a:gs pos="0">
                <a:scrgbClr r="0" g="0" b="0">
                  <a:lumMod val="0"/>
                  <a:alpha val="91000"/>
                </a:scrgbClr>
              </a:gs>
              <a:gs pos="0">
                <a:scrgbClr r="0" g="0" b="0"/>
              </a:gs>
              <a:gs pos="0">
                <a:scrgbClr r="0" g="0" b="0"/>
              </a:gs>
              <a:gs pos="0">
                <a:scrgbClr r="0" g="0" b="0"/>
              </a:gs>
              <a:gs pos="1000">
                <a:srgbClr val="FF40FF"/>
              </a:gs>
              <a:gs pos="0">
                <a:scrgbClr r="0" g="0" b="0"/>
              </a:gs>
              <a:gs pos="0">
                <a:scrgbClr r="0" g="0" b="0"/>
              </a:gs>
              <a:gs pos="100000">
                <a:srgbClr val="FF7F27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4539E93-8ABB-914E-8442-FCA024695AA5}"/>
              </a:ext>
            </a:extLst>
          </p:cNvPr>
          <p:cNvSpPr txBox="1"/>
          <p:nvPr/>
        </p:nvSpPr>
        <p:spPr>
          <a:xfrm>
            <a:off x="876302" y="5042123"/>
            <a:ext cx="3469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British online </a:t>
            </a:r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fashion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cosmetic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retailer</a:t>
            </a:r>
            <a:endParaRPr lang="ru-FI" sz="24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A08F15-B6C8-1647-BF80-9331D102A9CA}"/>
              </a:ext>
            </a:extLst>
          </p:cNvPr>
          <p:cNvSpPr txBox="1"/>
          <p:nvPr/>
        </p:nvSpPr>
        <p:spPr>
          <a:xfrm>
            <a:off x="4732584" y="5057582"/>
            <a:ext cx="272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Founded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2000 in London</a:t>
            </a:r>
            <a:endParaRPr lang="ru-FI" sz="24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D426DDD-A78B-EC42-81AB-BE35B361B159}"/>
              </a:ext>
            </a:extLst>
          </p:cNvPr>
          <p:cNvSpPr txBox="1"/>
          <p:nvPr/>
        </p:nvSpPr>
        <p:spPr>
          <a:xfrm>
            <a:off x="8217396" y="5089417"/>
            <a:ext cx="2726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Ships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2400" b="1" err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de-DE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all 196 countries</a:t>
            </a:r>
            <a:endParaRPr lang="ru-FI" sz="24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74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450"/>
                            </p:stCondLst>
                            <p:childTnLst>
                              <p:par>
                                <p:cTn id="1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1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300"/>
                            </p:stCondLst>
                            <p:childTnLst>
                              <p:par>
                                <p:cTn id="40" presetID="6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25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50"/>
                            </p:stCondLst>
                            <p:childTnLst>
                              <p:par>
                                <p:cTn id="47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1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2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 animBg="1"/>
      <p:bldP spid="32" grpId="0" animBg="1"/>
      <p:bldP spid="44" grpId="0" build="allAtOnce"/>
      <p:bldP spid="45" grpId="0" build="allAtOnce"/>
      <p:bldP spid="46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0E83AE-6DD2-BF4A-9C8F-52AC7BE933A3}"/>
              </a:ext>
            </a:extLst>
          </p:cNvPr>
          <p:cNvSpPr txBox="1"/>
          <p:nvPr/>
        </p:nvSpPr>
        <p:spPr>
          <a:xfrm>
            <a:off x="630844" y="2705725"/>
            <a:ext cx="41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European brand</a:t>
            </a:r>
            <a:endParaRPr lang="ru-FI" sz="4400" b="1" dirty="0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19556-484D-3D49-9C70-7CC168BCAB85}"/>
              </a:ext>
            </a:extLst>
          </p:cNvPr>
          <p:cNvSpPr txBox="1"/>
          <p:nvPr/>
        </p:nvSpPr>
        <p:spPr>
          <a:xfrm>
            <a:off x="8529479" y="2705725"/>
            <a:ext cx="415342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Worldwide force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 descr="Изображение выглядит как рисунок, часы&#10;&#10;Автоматически созданное описание">
            <a:extLst>
              <a:ext uri="{FF2B5EF4-FFF2-40B4-BE49-F238E27FC236}">
                <a16:creationId xmlns:a16="http://schemas.microsoft.com/office/drawing/2014/main" id="{F7AF22D5-1A51-C942-9B13-28BDFF230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052" y="108852"/>
            <a:ext cx="3048000" cy="304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24E8E2-4846-D84D-9051-7BC43ED8FC63}"/>
              </a:ext>
            </a:extLst>
          </p:cNvPr>
          <p:cNvSpPr txBox="1"/>
          <p:nvPr/>
        </p:nvSpPr>
        <p:spPr>
          <a:xfrm>
            <a:off x="3662522" y="2762461"/>
            <a:ext cx="44982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 on streamlining logistics and automating warehouse technologies</a:t>
            </a:r>
            <a:endParaRPr lang="ru-FI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 descr="Изображение выглядит как рисунок, часы&#10;&#10;Автоматически созданное описание">
            <a:extLst>
              <a:ext uri="{FF2B5EF4-FFF2-40B4-BE49-F238E27FC236}">
                <a16:creationId xmlns:a16="http://schemas.microsoft.com/office/drawing/2014/main" id="{ED0747B5-CF06-0A4D-B74B-576A783F9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492" y="3592287"/>
            <a:ext cx="3048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55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7806B5-AFC9-6D4D-8947-736E4C7086C8}"/>
              </a:ext>
            </a:extLst>
          </p:cNvPr>
          <p:cNvSpPr txBox="1"/>
          <p:nvPr/>
        </p:nvSpPr>
        <p:spPr>
          <a:xfrm>
            <a:off x="4688109" y="3303663"/>
            <a:ext cx="560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million garments</a:t>
            </a:r>
            <a:r>
              <a:rPr lang="en-GB" sz="40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4000" b="1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endParaRPr lang="ru-FI" sz="4000" b="1">
              <a:solidFill>
                <a:srgbClr val="FF7F2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E5DDDF-F694-2A42-84B5-BFE73838FEF0}"/>
              </a:ext>
            </a:extLst>
          </p:cNvPr>
          <p:cNvSpPr txBox="1"/>
          <p:nvPr/>
        </p:nvSpPr>
        <p:spPr>
          <a:xfrm>
            <a:off x="1763486" y="2146924"/>
            <a:ext cx="124097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ru-FI" sz="166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04DD1-C9CB-E642-8A87-46C7DFC766D4}"/>
              </a:ext>
            </a:extLst>
          </p:cNvPr>
          <p:cNvSpPr txBox="1"/>
          <p:nvPr/>
        </p:nvSpPr>
        <p:spPr>
          <a:xfrm>
            <a:off x="2936425" y="-5413212"/>
            <a:ext cx="1605643" cy="10310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6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r>
              <a:rPr lang="en-GB" sz="166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  <a:p>
            <a:r>
              <a:rPr lang="en-GB" sz="166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r>
              <a:rPr lang="en-GB" sz="166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ru-FI" sz="166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 useBgFill="1">
        <p:nvSpPr>
          <p:cNvPr id="6" name="Прямоугольник 5">
            <a:extLst>
              <a:ext uri="{FF2B5EF4-FFF2-40B4-BE49-F238E27FC236}">
                <a16:creationId xmlns:a16="http://schemas.microsoft.com/office/drawing/2014/main" id="{AB07CCDE-AAE7-EE4B-A434-35ABC1227FB7}"/>
              </a:ext>
            </a:extLst>
          </p:cNvPr>
          <p:cNvSpPr/>
          <p:nvPr/>
        </p:nvSpPr>
        <p:spPr>
          <a:xfrm>
            <a:off x="1322614" y="4439728"/>
            <a:ext cx="3445329" cy="26468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D2E5ED6F-7807-2E4E-A33F-E232A3481ECF}"/>
              </a:ext>
            </a:extLst>
          </p:cNvPr>
          <p:cNvSpPr/>
          <p:nvPr/>
        </p:nvSpPr>
        <p:spPr>
          <a:xfrm>
            <a:off x="1469571" y="-48981"/>
            <a:ext cx="2955472" cy="2514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E46E12-691E-0749-9B2C-DEE1BD47F631}"/>
              </a:ext>
            </a:extLst>
          </p:cNvPr>
          <p:cNvSpPr txBox="1"/>
          <p:nvPr/>
        </p:nvSpPr>
        <p:spPr>
          <a:xfrm>
            <a:off x="690715" y="751384"/>
            <a:ext cx="873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ASOS works with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46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6.93889E-18 L -0.00664 1.10417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" y="5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1AFBD1-D54D-7145-B8F1-8D1CC3F9D3FA}"/>
              </a:ext>
            </a:extLst>
          </p:cNvPr>
          <p:cNvSpPr txBox="1"/>
          <p:nvPr/>
        </p:nvSpPr>
        <p:spPr>
          <a:xfrm>
            <a:off x="653144" y="4436381"/>
            <a:ext cx="11350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FF7F2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80 000 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square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meters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warehouses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de-DE" sz="5400" b="1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football</a:t>
            </a:r>
            <a:r>
              <a:rPr lang="de-DE" sz="5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5400" b="1" dirty="0" err="1">
                <a:latin typeface="Arial" panose="020B0604020202020204" pitchFamily="34" charset="0"/>
                <a:cs typeface="Arial" panose="020B0604020202020204" pitchFamily="34" charset="0"/>
              </a:rPr>
              <a:t>pitches</a:t>
            </a:r>
            <a:endParaRPr lang="de-DE" sz="5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 descr="Изображение выглядит как здание, внешний, передний, большой&#10;&#10;Автоматически созданное описание">
            <a:extLst>
              <a:ext uri="{FF2B5EF4-FFF2-40B4-BE49-F238E27FC236}">
                <a16:creationId xmlns:a16="http://schemas.microsoft.com/office/drawing/2014/main" id="{C8695209-CE82-3D40-9ACF-88E1A4E42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104" y="-107951"/>
            <a:ext cx="12256794" cy="4544332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95D2536-2BAA-2340-B6A6-DFD8036D30A8}"/>
              </a:ext>
            </a:extLst>
          </p:cNvPr>
          <p:cNvSpPr/>
          <p:nvPr/>
        </p:nvSpPr>
        <p:spPr>
          <a:xfrm>
            <a:off x="-39104" y="-233588"/>
            <a:ext cx="12612914" cy="4862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30000"/>
                </a:schemeClr>
              </a:gs>
              <a:gs pos="99000">
                <a:srgbClr val="FEFFF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FI"/>
          </a:p>
        </p:txBody>
      </p:sp>
    </p:spTree>
    <p:extLst>
      <p:ext uri="{BB962C8B-B14F-4D97-AF65-F5344CB8AC3E}">
        <p14:creationId xmlns:p14="http://schemas.microsoft.com/office/powerpoint/2010/main" val="174652889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4308239-AE0A-1B41-8317-E94768CC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999" y="0"/>
            <a:ext cx="1058799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84F85D-DE8C-B048-9E1C-AE282DA14A59}"/>
              </a:ext>
            </a:extLst>
          </p:cNvPr>
          <p:cNvSpPr txBox="1"/>
          <p:nvPr/>
        </p:nvSpPr>
        <p:spPr>
          <a:xfrm>
            <a:off x="680775" y="751384"/>
            <a:ext cx="873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biggest manufacturers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0650E6-D295-EF42-ACE6-9BD5FD66C7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55095" y="3105150"/>
            <a:ext cx="463826" cy="463826"/>
          </a:xfrm>
          <a:prstGeom prst="rect">
            <a:avLst/>
          </a:prstGeom>
        </p:spPr>
      </p:pic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497B0529-0717-6F43-9211-CC6569C50AFD}"/>
              </a:ext>
            </a:extLst>
          </p:cNvPr>
          <p:cNvGrpSpPr/>
          <p:nvPr/>
        </p:nvGrpSpPr>
        <p:grpSpPr>
          <a:xfrm>
            <a:off x="8318426" y="1685925"/>
            <a:ext cx="3095143" cy="3766102"/>
            <a:chOff x="8330095" y="1561272"/>
            <a:chExt cx="3095143" cy="3766102"/>
          </a:xfrm>
        </p:grpSpPr>
        <p:sp>
          <p:nvSpPr>
            <p:cNvPr id="7" name="Скругленный прямоугольник 6">
              <a:extLst>
                <a:ext uri="{FF2B5EF4-FFF2-40B4-BE49-F238E27FC236}">
                  <a16:creationId xmlns:a16="http://schemas.microsoft.com/office/drawing/2014/main" id="{48D04C00-6CFF-0742-BDDF-C83A13C34ACF}"/>
                </a:ext>
              </a:extLst>
            </p:cNvPr>
            <p:cNvSpPr/>
            <p:nvPr/>
          </p:nvSpPr>
          <p:spPr>
            <a:xfrm>
              <a:off x="8330095" y="1561272"/>
              <a:ext cx="3095143" cy="3766102"/>
            </a:xfrm>
            <a:prstGeom prst="roundRect">
              <a:avLst/>
            </a:prstGeom>
            <a:solidFill>
              <a:schemeClr val="bg1"/>
            </a:solidFill>
            <a:ln w="66675">
              <a:gradFill>
                <a:gsLst>
                  <a:gs pos="0">
                    <a:srgbClr val="FF40FF"/>
                  </a:gs>
                  <a:gs pos="100000">
                    <a:srgbClr val="FF7F2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1B6F6CD-9343-3446-8898-1BDA6A571E75}"/>
                </a:ext>
              </a:extLst>
            </p:cNvPr>
            <p:cNvSpPr txBox="1"/>
            <p:nvPr/>
          </p:nvSpPr>
          <p:spPr>
            <a:xfrm>
              <a:off x="8511166" y="1736163"/>
              <a:ext cx="291407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gradFill>
                    <a:gsLst>
                      <a:gs pos="0">
                        <a:srgbClr val="FF40FF"/>
                      </a:gs>
                      <a:gs pos="100000">
                        <a:srgbClr val="FF7F27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India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workers	38 514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factories	228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Male workers	67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Female workers	33 </a:t>
              </a:r>
              <a:endParaRPr lang="ru-FI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64BF6CEF-34DF-4A46-A421-36B5CE471C11}"/>
              </a:ext>
            </a:extLst>
          </p:cNvPr>
          <p:cNvGrpSpPr/>
          <p:nvPr/>
        </p:nvGrpSpPr>
        <p:grpSpPr>
          <a:xfrm>
            <a:off x="8318425" y="1685925"/>
            <a:ext cx="3095143" cy="3766102"/>
            <a:chOff x="8330095" y="1561272"/>
            <a:chExt cx="3095143" cy="3766102"/>
          </a:xfrm>
        </p:grpSpPr>
        <p:sp>
          <p:nvSpPr>
            <p:cNvPr id="15" name="Скругленный прямоугольник 14">
              <a:extLst>
                <a:ext uri="{FF2B5EF4-FFF2-40B4-BE49-F238E27FC236}">
                  <a16:creationId xmlns:a16="http://schemas.microsoft.com/office/drawing/2014/main" id="{EF5BE1F9-991F-3248-B5B5-69D96DD04BE2}"/>
                </a:ext>
              </a:extLst>
            </p:cNvPr>
            <p:cNvSpPr/>
            <p:nvPr/>
          </p:nvSpPr>
          <p:spPr>
            <a:xfrm>
              <a:off x="8330095" y="1561272"/>
              <a:ext cx="3095143" cy="3766102"/>
            </a:xfrm>
            <a:prstGeom prst="roundRect">
              <a:avLst/>
            </a:prstGeom>
            <a:solidFill>
              <a:schemeClr val="bg1"/>
            </a:solidFill>
            <a:ln w="66675">
              <a:gradFill>
                <a:gsLst>
                  <a:gs pos="0">
                    <a:srgbClr val="FF40FF"/>
                  </a:gs>
                  <a:gs pos="100000">
                    <a:srgbClr val="FF7F2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44177E-0030-2046-B1C6-3CD4A9B34E4D}"/>
                </a:ext>
              </a:extLst>
            </p:cNvPr>
            <p:cNvSpPr txBox="1"/>
            <p:nvPr/>
          </p:nvSpPr>
          <p:spPr>
            <a:xfrm>
              <a:off x="8511166" y="1736163"/>
              <a:ext cx="291407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gradFill>
                    <a:gsLst>
                      <a:gs pos="0">
                        <a:srgbClr val="FF40FF"/>
                      </a:gs>
                      <a:gs pos="100000">
                        <a:srgbClr val="FF7F27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China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workers	24 864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factories	254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Male workers	40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Female workers	60 </a:t>
              </a:r>
              <a:endParaRPr lang="ru-FI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16563F8-C523-0C4F-A053-8F2FA81CB4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3440" y="2290151"/>
            <a:ext cx="463826" cy="463826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F23ACE-7DBC-0542-AD7A-E84AA6695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7513" y="3588855"/>
            <a:ext cx="463826" cy="463826"/>
          </a:xfrm>
          <a:prstGeom prst="rect">
            <a:avLst/>
          </a:prstGeom>
        </p:spPr>
      </p:pic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6A7C57AB-1025-EE41-ABDC-26BDD51A0C86}"/>
              </a:ext>
            </a:extLst>
          </p:cNvPr>
          <p:cNvGrpSpPr/>
          <p:nvPr/>
        </p:nvGrpSpPr>
        <p:grpSpPr>
          <a:xfrm>
            <a:off x="8318424" y="1691437"/>
            <a:ext cx="3095143" cy="3766102"/>
            <a:chOff x="8330095" y="1561272"/>
            <a:chExt cx="3095143" cy="3766102"/>
          </a:xfrm>
        </p:grpSpPr>
        <p:sp>
          <p:nvSpPr>
            <p:cNvPr id="22" name="Скругленный прямоугольник 21">
              <a:extLst>
                <a:ext uri="{FF2B5EF4-FFF2-40B4-BE49-F238E27FC236}">
                  <a16:creationId xmlns:a16="http://schemas.microsoft.com/office/drawing/2014/main" id="{B907D5A3-40EF-B240-91BB-496B2AA8625C}"/>
                </a:ext>
              </a:extLst>
            </p:cNvPr>
            <p:cNvSpPr/>
            <p:nvPr/>
          </p:nvSpPr>
          <p:spPr>
            <a:xfrm>
              <a:off x="8330095" y="1561272"/>
              <a:ext cx="3095143" cy="3766102"/>
            </a:xfrm>
            <a:prstGeom prst="roundRect">
              <a:avLst/>
            </a:prstGeom>
            <a:solidFill>
              <a:schemeClr val="bg1"/>
            </a:solidFill>
            <a:ln w="66675">
              <a:gradFill>
                <a:gsLst>
                  <a:gs pos="0">
                    <a:srgbClr val="FF40FF"/>
                  </a:gs>
                  <a:gs pos="100000">
                    <a:srgbClr val="FF7F27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FI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A5C5D4-BB41-7643-A25C-40A33E797E17}"/>
                </a:ext>
              </a:extLst>
            </p:cNvPr>
            <p:cNvSpPr txBox="1"/>
            <p:nvPr/>
          </p:nvSpPr>
          <p:spPr>
            <a:xfrm>
              <a:off x="8511166" y="1736163"/>
              <a:ext cx="2914072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gradFill>
                    <a:gsLst>
                      <a:gs pos="0">
                        <a:srgbClr val="FF40FF"/>
                      </a:gs>
                      <a:gs pos="100000">
                        <a:srgbClr val="FF7F27"/>
                      </a:gs>
                    </a:gsLst>
                    <a:lin ang="5400000" scaled="1"/>
                  </a:gradFill>
                  <a:latin typeface="Arial" panose="020B0604020202020204" pitchFamily="34" charset="0"/>
                  <a:cs typeface="Arial" panose="020B0604020202020204" pitchFamily="34" charset="0"/>
                </a:rPr>
                <a:t>Vietnam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workers	14 764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 of factories	22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Male workers	31</a:t>
              </a:r>
            </a:p>
            <a:p>
              <a:r>
                <a:rPr lang="en-US" sz="2400" b="1">
                  <a:solidFill>
                    <a:srgbClr val="2D2C2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% Female workers	69 </a:t>
              </a:r>
              <a:endParaRPr lang="ru-FI" sz="24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342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1" decel="5000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2" presetClass="entr" presetSubtype="1" decel="5000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500"/>
                            </p:stCondLst>
                            <p:childTnLst>
                              <p:par>
                                <p:cTn id="3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 descr="Изображение выглядит как рисунок&#10;&#10;Автоматически созданное описание">
            <a:extLst>
              <a:ext uri="{FF2B5EF4-FFF2-40B4-BE49-F238E27FC236}">
                <a16:creationId xmlns:a16="http://schemas.microsoft.com/office/drawing/2014/main" id="{C92303BA-F19D-DD4A-9749-9F136775E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578" y="1806399"/>
            <a:ext cx="3589186" cy="35891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D8370-6517-434D-AC45-01A40FC9018D}"/>
              </a:ext>
            </a:extLst>
          </p:cNvPr>
          <p:cNvSpPr txBox="1"/>
          <p:nvPr/>
        </p:nvSpPr>
        <p:spPr>
          <a:xfrm>
            <a:off x="652614" y="751384"/>
            <a:ext cx="109297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“We can’t manage what we don’t know”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72BF59-6508-6546-8F98-81836990C348}"/>
              </a:ext>
            </a:extLst>
          </p:cNvPr>
          <p:cNvSpPr txBox="1"/>
          <p:nvPr/>
        </p:nvSpPr>
        <p:spPr>
          <a:xfrm>
            <a:off x="652614" y="2736502"/>
            <a:ext cx="35891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Mapping cotton, viscose and leather supply chains</a:t>
            </a:r>
            <a:endParaRPr lang="ru-FI" sz="28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93E41D-2121-EA44-82E7-501AE59AA3A3}"/>
              </a:ext>
            </a:extLst>
          </p:cNvPr>
          <p:cNvSpPr txBox="1"/>
          <p:nvPr/>
        </p:nvSpPr>
        <p:spPr>
          <a:xfrm>
            <a:off x="4837264" y="2951945"/>
            <a:ext cx="35891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Regular meetings with suppliers </a:t>
            </a:r>
            <a:endParaRPr lang="ru-FI" sz="28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A6FCA-A4A6-FA4B-BE38-F63530C95128}"/>
              </a:ext>
            </a:extLst>
          </p:cNvPr>
          <p:cNvSpPr txBox="1"/>
          <p:nvPr/>
        </p:nvSpPr>
        <p:spPr>
          <a:xfrm>
            <a:off x="9034614" y="3167390"/>
            <a:ext cx="2542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Transparency </a:t>
            </a:r>
            <a:endParaRPr lang="ru-FI" sz="2800" b="1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B1DC3315-D06E-A54C-8B25-6B8861361AA0}"/>
                  </a:ext>
                </a:extLst>
              </p14:cNvPr>
              <p14:cNvContentPartPr/>
              <p14:nvPr/>
            </p14:nvContentPartPr>
            <p14:xfrm>
              <a:off x="1880640" y="3875760"/>
              <a:ext cx="3344400" cy="67536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B1DC3315-D06E-A54C-8B25-6B8861361AA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4640" y="3839760"/>
                <a:ext cx="3416040" cy="7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AD8C7979-0B68-B64D-B58C-08AAB0AF8836}"/>
                  </a:ext>
                </a:extLst>
              </p14:cNvPr>
              <p14:cNvContentPartPr/>
              <p14:nvPr/>
            </p14:nvContentPartPr>
            <p14:xfrm>
              <a:off x="5599080" y="2503800"/>
              <a:ext cx="3794760" cy="52200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AD8C7979-0B68-B64D-B58C-08AAB0AF88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563080" y="2467800"/>
                <a:ext cx="3866400" cy="593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7838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E6961FA-5884-A24E-830D-DBFE70D97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233" y="1364708"/>
            <a:ext cx="7519767" cy="50641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C92F712-798E-A94C-AF0C-F9C5E3B9BFDB}"/>
              </a:ext>
            </a:extLst>
          </p:cNvPr>
          <p:cNvSpPr txBox="1"/>
          <p:nvPr/>
        </p:nvSpPr>
        <p:spPr>
          <a:xfrm>
            <a:off x="614515" y="637081"/>
            <a:ext cx="8737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>
                <a:gradFill>
                  <a:gsLst>
                    <a:gs pos="0">
                      <a:scrgbClr r="0" g="0" b="0">
                        <a:lumMod val="0"/>
                      </a:scrgbClr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">
                      <a:srgbClr val="FF40FF"/>
                    </a:gs>
                    <a:gs pos="0">
                      <a:scrgbClr r="0" g="0" b="0"/>
                    </a:gs>
                    <a:gs pos="0">
                      <a:scrgbClr r="0" g="0" b="0"/>
                    </a:gs>
                    <a:gs pos="100000">
                      <a:srgbClr val="FF7F27"/>
                    </a:gs>
                  </a:gsLst>
                  <a:lin ang="27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Competitive advantage</a:t>
            </a:r>
            <a:endParaRPr lang="ru-FI" sz="4400" b="1">
              <a:gradFill>
                <a:gsLst>
                  <a:gs pos="0">
                    <a:scrgbClr r="0" g="0" b="0">
                      <a:lumMod val="0"/>
                    </a:scrgbClr>
                  </a:gs>
                  <a:gs pos="0">
                    <a:scrgbClr r="0" g="0" b="0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">
                    <a:srgbClr val="FF40FF"/>
                  </a:gs>
                  <a:gs pos="0">
                    <a:scrgbClr r="0" g="0" b="0"/>
                  </a:gs>
                  <a:gs pos="0">
                    <a:scrgbClr r="0" g="0" b="0"/>
                  </a:gs>
                  <a:gs pos="100000">
                    <a:srgbClr val="FF7F27"/>
                  </a:gs>
                </a:gsLst>
                <a:lin ang="27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67515F-1995-C44C-A7EC-3C60C9EBEC7C}"/>
              </a:ext>
            </a:extLst>
          </p:cNvPr>
          <p:cNvSpPr txBox="1"/>
          <p:nvPr/>
        </p:nvSpPr>
        <p:spPr>
          <a:xfrm>
            <a:off x="679679" y="2644170"/>
            <a:ext cx="447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solidFill>
                  <a:srgbClr val="2D2C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same and next day shipping and returns </a:t>
            </a:r>
            <a:endParaRPr lang="ru-FI" sz="3200" b="1" dirty="0">
              <a:solidFill>
                <a:srgbClr val="2D2C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93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453</Words>
  <Application>Microsoft Macintosh PowerPoint</Application>
  <PresentationFormat>Широкоэкранный</PresentationFormat>
  <Paragraphs>77</Paragraphs>
  <Slides>18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Mariia Nedelkina</dc:creator>
  <cp:lastModifiedBy>Mariia Nedelkina</cp:lastModifiedBy>
  <cp:revision>2</cp:revision>
  <dcterms:created xsi:type="dcterms:W3CDTF">2020-03-02T12:08:29Z</dcterms:created>
  <dcterms:modified xsi:type="dcterms:W3CDTF">2021-01-03T14:01:36Z</dcterms:modified>
</cp:coreProperties>
</file>